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8" r:id="rId2"/>
    <p:sldId id="441" r:id="rId3"/>
    <p:sldId id="436" r:id="rId4"/>
    <p:sldId id="437" r:id="rId5"/>
    <p:sldId id="438" r:id="rId6"/>
    <p:sldId id="439" r:id="rId7"/>
    <p:sldId id="440" r:id="rId8"/>
    <p:sldId id="429" r:id="rId9"/>
    <p:sldId id="361" r:id="rId10"/>
    <p:sldId id="363" r:id="rId11"/>
    <p:sldId id="364" r:id="rId12"/>
    <p:sldId id="368" r:id="rId13"/>
    <p:sldId id="367" r:id="rId14"/>
    <p:sldId id="369" r:id="rId15"/>
    <p:sldId id="426" r:id="rId16"/>
    <p:sldId id="433" r:id="rId17"/>
    <p:sldId id="430" r:id="rId18"/>
    <p:sldId id="427" r:id="rId19"/>
    <p:sldId id="373" r:id="rId20"/>
    <p:sldId id="374" r:id="rId21"/>
    <p:sldId id="434" r:id="rId22"/>
    <p:sldId id="442" r:id="rId23"/>
    <p:sldId id="44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0DF63-F4C5-6647-BF69-EE01185F8C5D}" type="datetimeFigureOut">
              <a:rPr kumimoji="1" lang="ja-JP" altLang="en-US" smtClean="0"/>
              <a:t>4/8/17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AB42-2A84-1F4C-BD26-7AC4D9CF2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64265-17E2-CF45-9C8B-FC0D208A5EA2}" type="datetimeFigureOut">
              <a:rPr lang="en-US" smtClean="0"/>
              <a:t>4/8/17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BB3F-55AA-6D4E-A872-D3EB6931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20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Table: Candidate</a:t>
            </a:r>
            <a:r>
              <a:rPr kumimoji="1" lang="en-US" altLang="ja-JP" baseline="0" dirty="0" smtClean="0"/>
              <a:t> starts presenting at 1min 22 sec (time before that must have been introduction), goes to 11min 25 sec.</a:t>
            </a:r>
          </a:p>
          <a:p>
            <a:r>
              <a:rPr kumimoji="1" lang="en-US" altLang="ja-JP" baseline="0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question (acknowledged) comes at 11min 26sec, goes to 11min 33 sec</a:t>
            </a:r>
          </a:p>
          <a:p>
            <a:r>
              <a:rPr kumimoji="1" lang="en-US" altLang="ja-JP" baseline="0" dirty="0" smtClean="0"/>
              <a:t>There’s an answer, then back to presenting.  Then a question (interruption), followed by answer, and follow-up question, etc…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B25B-F819-0B42-BD75-FD217051DE98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2463-8D0A-B340-89A2-E5155BF69773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3E6C-D181-0743-ABC0-BCA2BD3222BB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915816" y="620687"/>
            <a:ext cx="5770984" cy="288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320"/>
              </a:spcBef>
              <a:buClr>
                <a:srgbClr val="1D2631"/>
              </a:buClr>
              <a:buFont typeface="Calibri"/>
              <a:buNone/>
              <a:defRPr sz="1600" b="0" i="0" u="none" strike="noStrike" cap="small" baseline="0">
                <a:solidFill>
                  <a:srgbClr val="1D26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915816" y="3079"/>
            <a:ext cx="5770984" cy="61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9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FA14-98C8-2A48-88BB-C6639CA7A7A4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CDD6-B728-C442-885F-EBFDCA1CED59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FF66-48D8-6443-AD2A-0FC9E233A567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B3A2-2595-9548-9C74-2C3979C85979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EC16-BB6E-394C-8C0F-63C6BEA244CF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97DE-D308-4A40-A646-D0D7482A1390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AD38-18A1-7542-AB8A-C03816AD5D82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CF7-C4E7-1B48-9617-836221F7F7F8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B441-E8F2-9843-A701-C3E1372BD468}" type="datetime1">
              <a:rPr lang="en-US" altLang="ja-JP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758" y="1648767"/>
            <a:ext cx="7666299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Handling Questions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+ Some </a:t>
            </a:r>
            <a:r>
              <a:rPr lang="en-US" b="1" dirty="0">
                <a:solidFill>
                  <a:srgbClr val="008000"/>
                </a:solidFill>
              </a:rPr>
              <a:t>O</a:t>
            </a:r>
            <a:r>
              <a:rPr lang="en-US" b="1" dirty="0" smtClean="0">
                <a:solidFill>
                  <a:srgbClr val="008000"/>
                </a:solidFill>
              </a:rPr>
              <a:t>ther </a:t>
            </a:r>
            <a:r>
              <a:rPr lang="en-US" b="1" dirty="0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tuff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/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dirty="0" smtClean="0"/>
              <a:t>ENG 100E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P</a:t>
            </a:r>
            <a:r>
              <a:rPr lang="en-US" sz="2800" cap="none" dirty="0" smtClean="0"/>
              <a:t>amela</a:t>
            </a:r>
            <a:r>
              <a:rPr lang="en-US" sz="2800" dirty="0" smtClean="0"/>
              <a:t> C</a:t>
            </a:r>
            <a:r>
              <a:rPr lang="en-US" sz="2800" cap="none" dirty="0" smtClean="0"/>
              <a:t>osman</a:t>
            </a:r>
            <a:endParaRPr lang="en-US" sz="2800" cap="none" dirty="0"/>
          </a:p>
        </p:txBody>
      </p:sp>
      <p:pic>
        <p:nvPicPr>
          <p:cNvPr id="5" name="Picture 44" descr="PC160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b="8327"/>
          <a:stretch>
            <a:fillRect/>
          </a:stretch>
        </p:blipFill>
        <p:spPr bwMode="auto">
          <a:xfrm>
            <a:off x="187325" y="5251451"/>
            <a:ext cx="2439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SOE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0" y="6096000"/>
            <a:ext cx="24479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18" y="4800603"/>
            <a:ext cx="18526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1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Operational Definitions of Interruptions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422646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Simultaneous speech more than two syllables before the end of someone’s sentence</a:t>
            </a:r>
          </a:p>
          <a:p>
            <a:r>
              <a:rPr lang="en-US" sz="2800" dirty="0" smtClean="0"/>
              <a:t>Interrupting in the midst of incomplete grammatical unit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e’re dealing with </a:t>
            </a:r>
            <a:r>
              <a:rPr lang="en-US" sz="2800" i="1" dirty="0" smtClean="0"/>
              <a:t>presentations</a:t>
            </a:r>
            <a:r>
              <a:rPr lang="en-US" sz="2800" dirty="0" smtClean="0"/>
              <a:t>, not </a:t>
            </a:r>
            <a:r>
              <a:rPr lang="en-US" sz="2800" i="1" dirty="0" smtClean="0"/>
              <a:t>conversations</a:t>
            </a:r>
          </a:p>
          <a:p>
            <a:r>
              <a:rPr lang="en-US" sz="2800" dirty="0" smtClean="0"/>
              <a:t>Didn’t raise your hand; didn’t get acknowledged by the speaker</a:t>
            </a:r>
            <a:r>
              <a:rPr lang="en-US" sz="2400" dirty="0" smtClean="0"/>
              <a:t> </a:t>
            </a:r>
            <a:r>
              <a:rPr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800" b="1" dirty="0" smtClean="0"/>
              <a:t>interruption</a:t>
            </a:r>
            <a:endParaRPr lang="en-US" sz="2800" b="1" dirty="0"/>
          </a:p>
          <a:p>
            <a:endParaRPr lang="en-US" dirty="0"/>
          </a:p>
          <a:p>
            <a:pPr lvl="1"/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10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 rot="10800000">
            <a:off x="0" y="3489339"/>
            <a:ext cx="522849" cy="46617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6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93738"/>
            <a:ext cx="4040188" cy="639762"/>
          </a:xfrm>
        </p:spPr>
        <p:txBody>
          <a:bodyPr/>
          <a:lstStyle/>
          <a:p>
            <a:r>
              <a:rPr kumimoji="1" lang="en-US" altLang="ja-JP" dirty="0" smtClean="0"/>
              <a:t>Presenter is Presenting:</a:t>
            </a:r>
            <a:endParaRPr kumimoji="1"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Raise your hand, get acknowledged</a:t>
            </a:r>
          </a:p>
          <a:p>
            <a:pPr lvl="1"/>
            <a:r>
              <a:rPr kumimoji="1" lang="en-US" altLang="ja-JP" b="1" dirty="0" smtClean="0">
                <a:solidFill>
                  <a:srgbClr val="008000"/>
                </a:solidFill>
              </a:rPr>
              <a:t>ACKNOWLEDGED QUESTION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Otherwise</a:t>
            </a:r>
          </a:p>
          <a:p>
            <a:pPr lvl="1"/>
            <a:r>
              <a:rPr kumimoji="1" lang="en-US" altLang="ja-JP" b="1" dirty="0" smtClean="0">
                <a:solidFill>
                  <a:srgbClr val="008000"/>
                </a:solidFill>
              </a:rPr>
              <a:t>INTERRUPTION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937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Presenter is Answering a Question:</a:t>
            </a:r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Wait until the presenter has finished their answer, then ask another question without raising hand</a:t>
            </a:r>
          </a:p>
          <a:p>
            <a:pPr lvl="1"/>
            <a:r>
              <a:rPr kumimoji="1" lang="en-US" altLang="ja-JP" b="1" dirty="0" smtClean="0">
                <a:solidFill>
                  <a:srgbClr val="008000"/>
                </a:solidFill>
              </a:rPr>
              <a:t>FOLLOW-UP QUESTION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Otherwise (ask another question without letting presenter finish, speech overlap)</a:t>
            </a:r>
          </a:p>
          <a:p>
            <a:pPr lvl="1"/>
            <a:r>
              <a:rPr kumimoji="1" lang="en-US" altLang="ja-JP" b="1" dirty="0" smtClean="0">
                <a:solidFill>
                  <a:srgbClr val="008000"/>
                </a:solidFill>
              </a:rPr>
              <a:t>INTERRUPTION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705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90"/>
                </a:solidFill>
              </a:rPr>
              <a:t>Actually, a bit more complicated</a:t>
            </a:r>
            <a:endParaRPr lang="en-US" sz="1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Data Set: Video recordings of job talks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62" y="1194928"/>
            <a:ext cx="4038600" cy="50315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140 videos</a:t>
            </a:r>
          </a:p>
          <a:p>
            <a:r>
              <a:rPr lang="en-US" dirty="0" smtClean="0"/>
              <a:t> 91 men, 49 women</a:t>
            </a:r>
          </a:p>
          <a:p>
            <a:r>
              <a:rPr lang="en-US" dirty="0" smtClean="0"/>
              <a:t>Seniority:</a:t>
            </a:r>
          </a:p>
          <a:p>
            <a:pPr lvl="1"/>
            <a:r>
              <a:rPr lang="en-US" dirty="0" smtClean="0"/>
              <a:t>PhD students: 44</a:t>
            </a:r>
          </a:p>
          <a:p>
            <a:pPr lvl="1"/>
            <a:r>
              <a:rPr lang="en-US" dirty="0" smtClean="0"/>
              <a:t>1-2 years out: 26</a:t>
            </a:r>
          </a:p>
          <a:p>
            <a:pPr lvl="1"/>
            <a:r>
              <a:rPr lang="en-US" dirty="0" smtClean="0"/>
              <a:t>3-4 years out: 28</a:t>
            </a:r>
          </a:p>
          <a:p>
            <a:pPr lvl="1"/>
            <a:r>
              <a:rPr lang="en-US" dirty="0" smtClean="0"/>
              <a:t>5-6 years out: 12</a:t>
            </a:r>
          </a:p>
          <a:p>
            <a:pPr lvl="1"/>
            <a:r>
              <a:rPr lang="en-US" dirty="0" smtClean="0"/>
              <a:t>7-21 years out: 30</a:t>
            </a:r>
          </a:p>
          <a:p>
            <a:r>
              <a:rPr lang="en-US" dirty="0" smtClean="0"/>
              <a:t>Data analysis (so far)  only from pre-Q&amp;A portion of talk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4079" y="1026337"/>
            <a:ext cx="4467089" cy="54459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large public universities</a:t>
            </a:r>
          </a:p>
          <a:p>
            <a:pPr lvl="1"/>
            <a:r>
              <a:rPr lang="en-US" dirty="0" smtClean="0"/>
              <a:t>Lo-W: on low end for women faculty in </a:t>
            </a:r>
            <a:r>
              <a:rPr lang="en-US" dirty="0" err="1" smtClean="0"/>
              <a:t>engr</a:t>
            </a:r>
            <a:endParaRPr lang="en-US" dirty="0" smtClean="0"/>
          </a:p>
          <a:p>
            <a:pPr lvl="1"/>
            <a:r>
              <a:rPr lang="en-US" dirty="0" smtClean="0"/>
              <a:t>Hi-W: on high end for women faculty in </a:t>
            </a:r>
            <a:r>
              <a:rPr lang="en-US" dirty="0" err="1" smtClean="0"/>
              <a:t>engr</a:t>
            </a:r>
            <a:endParaRPr lang="en-US" dirty="0" smtClean="0"/>
          </a:p>
          <a:p>
            <a:r>
              <a:rPr lang="en-US" dirty="0" smtClean="0"/>
              <a:t>Multiple departments</a:t>
            </a:r>
          </a:p>
          <a:p>
            <a:pPr lvl="1"/>
            <a:r>
              <a:rPr lang="en-US" dirty="0" smtClean="0"/>
              <a:t>Both: </a:t>
            </a:r>
            <a:r>
              <a:rPr lang="en-US" dirty="0" err="1" smtClean="0"/>
              <a:t>Elec.Engr</a:t>
            </a:r>
            <a:r>
              <a:rPr lang="en-US" dirty="0" smtClean="0"/>
              <a:t>, </a:t>
            </a:r>
            <a:r>
              <a:rPr lang="en-US" dirty="0" err="1" smtClean="0"/>
              <a:t>Comp.Sci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Lo-W: </a:t>
            </a:r>
            <a:r>
              <a:rPr lang="en-US" dirty="0" err="1" smtClean="0"/>
              <a:t>Bio.Engr</a:t>
            </a:r>
            <a:r>
              <a:rPr lang="en-US" dirty="0" smtClean="0"/>
              <a:t>., </a:t>
            </a:r>
            <a:r>
              <a:rPr lang="en-US" dirty="0" err="1" smtClean="0"/>
              <a:t>Mech.Engr</a:t>
            </a:r>
            <a:r>
              <a:rPr lang="en-US" dirty="0" smtClean="0"/>
              <a:t>.</a:t>
            </a:r>
          </a:p>
          <a:p>
            <a:r>
              <a:rPr lang="en-US" dirty="0" smtClean="0">
                <a:sym typeface="Wingdings"/>
              </a:rPr>
              <a:t>Use all</a:t>
            </a:r>
            <a:r>
              <a:rPr lang="en-US" dirty="0" smtClean="0"/>
              <a:t> available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data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en-US" dirty="0" smtClean="0">
                <a:sym typeface="Wingdings"/>
              </a:rPr>
              <a:t>Select a</a:t>
            </a:r>
            <a:r>
              <a:rPr lang="en-US" dirty="0" smtClean="0"/>
              <a:t>pprox. 2:1 seniority matched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9299" y="4465036"/>
            <a:ext cx="26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r>
              <a:rPr kumimoji="1" lang="en-US" altLang="ja-JP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994" y="4615595"/>
            <a:ext cx="3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6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Sample Data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57379"/>
              </p:ext>
            </p:extLst>
          </p:nvPr>
        </p:nvGraphicFramePr>
        <p:xfrm>
          <a:off x="460782" y="1052562"/>
          <a:ext cx="8478231" cy="49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08"/>
                <a:gridCol w="1254034"/>
                <a:gridCol w="1221880"/>
                <a:gridCol w="1170384"/>
                <a:gridCol w="1450225"/>
              </a:tblGrid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Female,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PhD+4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Start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End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Duration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Type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Presenting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0:01:22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0:11:25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10:03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Question (Acknowledged)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0:11:26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0:11:33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Neutral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0:11:46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Presenting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0:11:47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0:15:40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03:53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Question (Interruption)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0:15:41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0:15:44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Neutral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0:15:45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0:15:51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Question</a:t>
                      </a:r>
                      <a:r>
                        <a:rPr kumimoji="1" lang="en-US" altLang="ja-JP" sz="2000" baseline="0" dirty="0" smtClean="0"/>
                        <a:t> (Follow-up)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0:15:51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0:15:54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Neutral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0:15:55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0:16:09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00:14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Question</a:t>
                      </a:r>
                      <a:r>
                        <a:rPr kumimoji="1" lang="en-US" altLang="ja-JP" sz="2000" baseline="0" dirty="0" smtClean="0"/>
                        <a:t> (Interruption)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0:16:09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0:16:11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Hostile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0:16:12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0:16:18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00:06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4" y="932031"/>
            <a:ext cx="8121650" cy="5414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419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Number of Questions vs. Length of Talk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Results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62" y="949146"/>
            <a:ext cx="8046944" cy="516142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Effect of seniority: </a:t>
            </a:r>
          </a:p>
          <a:p>
            <a:pPr lvl="1"/>
            <a:r>
              <a:rPr lang="en-US" altLang="ja-JP" sz="2600" dirty="0" smtClean="0"/>
              <a:t>Both </a:t>
            </a:r>
            <a:r>
              <a:rPr lang="en-US" altLang="ja-JP" sz="2600" dirty="0"/>
              <a:t>men and women interrupted less when they are more </a:t>
            </a:r>
            <a:r>
              <a:rPr lang="en-US" altLang="ja-JP" sz="2600" dirty="0" smtClean="0"/>
              <a:t>experienced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b="1" dirty="0" smtClean="0">
                <a:solidFill>
                  <a:srgbClr val="008000"/>
                </a:solidFill>
              </a:rPr>
              <a:t>Gender effect: </a:t>
            </a:r>
          </a:p>
          <a:p>
            <a:pPr lvl="1"/>
            <a:r>
              <a:rPr lang="en-US" sz="2600" dirty="0" smtClean="0"/>
              <a:t>Women receive more questions than men on average:</a:t>
            </a:r>
          </a:p>
          <a:p>
            <a:pPr lvl="1"/>
            <a:r>
              <a:rPr lang="en-US" sz="2600" dirty="0" smtClean="0"/>
              <a:t>More follow-up questions</a:t>
            </a:r>
          </a:p>
          <a:p>
            <a:pPr lvl="1"/>
            <a:r>
              <a:rPr lang="en-US" sz="2600" dirty="0" smtClean="0"/>
              <a:t>More total questions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Results &amp; Data Analysis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7970515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257" y="5648464"/>
            <a:ext cx="777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i="1" dirty="0" smtClean="0"/>
          </a:p>
          <a:p>
            <a:r>
              <a:rPr kumimoji="1" lang="en-US" altLang="ja-JP" sz="2000" dirty="0" smtClean="0"/>
              <a:t>Bioengineering is very different (not included in these numbers)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36603"/>
              </p:ext>
            </p:extLst>
          </p:nvPr>
        </p:nvGraphicFramePr>
        <p:xfrm>
          <a:off x="834612" y="1066800"/>
          <a:ext cx="7579281" cy="42920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26427"/>
                <a:gridCol w="2526427"/>
                <a:gridCol w="2526427"/>
              </a:tblGrid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Dependent Variables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Women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Mean/(SD)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Mean/(SD)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Interruptions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3.77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4.95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(4.87)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(6.21)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Ack. </a:t>
                      </a:r>
                      <a:r>
                        <a:rPr lang="en-US" sz="2400" dirty="0">
                          <a:effectLst/>
                        </a:rPr>
                        <a:t>questions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5.49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5.39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(4.89)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(4.07)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Follow-up </a:t>
                      </a:r>
                      <a:r>
                        <a:rPr lang="en-US" sz="2400" dirty="0" smtClean="0">
                          <a:effectLst/>
                        </a:rPr>
                        <a:t>Qs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4.83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6.66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(4.76)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(7.02)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questions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14.1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(11.6)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(13.9)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Audience </a:t>
                      </a:r>
                      <a:r>
                        <a:rPr lang="en-US" sz="2400" dirty="0" smtClean="0">
                          <a:effectLst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0.038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(0.031)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(0.038)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01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 talks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80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Results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62" y="949146"/>
            <a:ext cx="8046944" cy="516142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Huge departmental effect: </a:t>
            </a:r>
            <a:endParaRPr lang="en-US" sz="2600" dirty="0" smtClean="0"/>
          </a:p>
          <a:p>
            <a:pPr lvl="1"/>
            <a:r>
              <a:rPr lang="en-US" sz="2600" dirty="0" smtClean="0"/>
              <a:t>81% of BE talks have zero questions</a:t>
            </a:r>
          </a:p>
          <a:p>
            <a:pPr lvl="1"/>
            <a:r>
              <a:rPr lang="en-US" sz="2600" dirty="0" smtClean="0"/>
              <a:t>Only 9% of talks in other departments have zero questions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Huge university effect:</a:t>
            </a:r>
          </a:p>
          <a:p>
            <a:pPr lvl="1"/>
            <a:r>
              <a:rPr lang="en-US" sz="2600" dirty="0" smtClean="0"/>
              <a:t>Men/women presenting at university Lo-W receive 240%/270% more questions than men/women at university Hi-W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Comments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977" y="916608"/>
            <a:ext cx="8012543" cy="4525963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8000"/>
                </a:solidFill>
              </a:rPr>
              <a:t>Analysis difficulty:  Zero questions because of</a:t>
            </a:r>
          </a:p>
          <a:p>
            <a:pPr lvl="1"/>
            <a:r>
              <a:rPr lang="en-US" altLang="ja-JP" dirty="0"/>
              <a:t>Departmental effects</a:t>
            </a:r>
          </a:p>
          <a:p>
            <a:pPr lvl="1"/>
            <a:r>
              <a:rPr lang="en-US" altLang="ja-JP" dirty="0"/>
              <a:t>Candidate is super clear</a:t>
            </a:r>
          </a:p>
          <a:p>
            <a:pPr lvl="1"/>
            <a:r>
              <a:rPr lang="en-US" altLang="ja-JP" dirty="0"/>
              <a:t>Train </a:t>
            </a:r>
            <a:r>
              <a:rPr lang="en-US" altLang="ja-JP" dirty="0" smtClean="0"/>
              <a:t>wreck</a:t>
            </a:r>
          </a:p>
          <a:p>
            <a:pPr lvl="1"/>
            <a:endParaRPr lang="en-US" altLang="ja-JP" dirty="0"/>
          </a:p>
          <a:p>
            <a:r>
              <a:rPr lang="en-US" altLang="ja-JP" b="1" dirty="0" smtClean="0">
                <a:solidFill>
                  <a:srgbClr val="008000"/>
                </a:solidFill>
              </a:rPr>
              <a:t>Questions can be good too</a:t>
            </a:r>
          </a:p>
          <a:p>
            <a:pPr lvl="1"/>
            <a:r>
              <a:rPr lang="en-US" altLang="ja-JP" dirty="0" smtClean="0"/>
              <a:t>Elicit useful clarifications from the speaker</a:t>
            </a:r>
          </a:p>
          <a:p>
            <a:pPr lvl="1"/>
            <a:r>
              <a:rPr lang="en-US" altLang="ja-JP" dirty="0" smtClean="0"/>
              <a:t>Demonstrate interest from the audience</a:t>
            </a:r>
          </a:p>
          <a:p>
            <a:pPr lvl="1"/>
            <a:r>
              <a:rPr lang="en-US" altLang="ja-JP" dirty="0" smtClean="0"/>
              <a:t>Make the talk feel more casual and interactive</a:t>
            </a:r>
            <a:endParaRPr lang="en-US" altLang="ja-JP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4" y="932031"/>
            <a:ext cx="8121650" cy="541443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676" y="83316"/>
            <a:ext cx="7563768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Number of Questions vs. Length of Talk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3955030" y="723375"/>
            <a:ext cx="3746025" cy="2572002"/>
          </a:xfrm>
          <a:prstGeom prst="donut">
            <a:avLst>
              <a:gd name="adj" fmla="val 68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201" y="1012726"/>
            <a:ext cx="23143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6600"/>
                </a:solidFill>
              </a:rPr>
              <a:t>Some people </a:t>
            </a:r>
          </a:p>
          <a:p>
            <a:r>
              <a:rPr kumimoji="1" lang="en-US" altLang="ja-JP" sz="2400" b="1" dirty="0" smtClean="0">
                <a:solidFill>
                  <a:srgbClr val="FF6600"/>
                </a:solidFill>
              </a:rPr>
              <a:t>get hammered!</a:t>
            </a:r>
          </a:p>
          <a:p>
            <a:r>
              <a:rPr kumimoji="1" lang="en-US" altLang="ja-JP" sz="2400" b="1" dirty="0">
                <a:solidFill>
                  <a:srgbClr val="FF660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FF6600"/>
                </a:solidFill>
              </a:rPr>
              <a:t>0-50 questions!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1102290"/>
            <a:ext cx="8293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You are nearly always the room’s biggest expert in your topic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Potential audiences: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Colleagues &amp; collaborators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Non-collaborating topic experts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Technical non-experts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Technically-minded non-scientist/engineers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Non-technically minded non-scientists/engineers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Friends and </a:t>
            </a:r>
            <a:r>
              <a:rPr lang="en-US" sz="2800" dirty="0" smtClean="0">
                <a:solidFill>
                  <a:srgbClr val="000000"/>
                </a:solidFill>
              </a:rPr>
              <a:t>family</a:t>
            </a: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(slides 2,4,5 adapted from Prof. Darren </a:t>
            </a:r>
            <a:r>
              <a:rPr lang="en-US" sz="1600" dirty="0" err="1" smtClean="0">
                <a:solidFill>
                  <a:srgbClr val="000000"/>
                </a:solidFill>
              </a:rPr>
              <a:t>Lipomi’s</a:t>
            </a:r>
            <a:r>
              <a:rPr lang="en-US" sz="1600" dirty="0" smtClean="0">
                <a:solidFill>
                  <a:srgbClr val="000000"/>
                </a:solidFill>
              </a:rPr>
              <a:t> IDEA – GRAD talk)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Know Your Audience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Suggestion I make to Departments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62105" y="969878"/>
            <a:ext cx="837292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 all faculty candidates are comfortable saying: “Let’s hold remaining questions for the end”</a:t>
            </a:r>
          </a:p>
          <a:p>
            <a:r>
              <a:rPr lang="en-US" dirty="0"/>
              <a:t>D</a:t>
            </a:r>
            <a:r>
              <a:rPr lang="en-US" dirty="0" smtClean="0"/>
              <a:t>epartment should have a seminar host who can step in and say it, if needed</a:t>
            </a:r>
          </a:p>
          <a:p>
            <a:pPr lvl="1"/>
            <a:r>
              <a:rPr lang="en-US" dirty="0" smtClean="0"/>
              <a:t>Holistic decision based on Number/Content/Tone of questions, reaction of candidate, etc.</a:t>
            </a:r>
          </a:p>
        </p:txBody>
      </p:sp>
    </p:spTree>
    <p:extLst>
      <p:ext uri="{BB962C8B-B14F-4D97-AF65-F5344CB8AC3E}">
        <p14:creationId xmlns:p14="http://schemas.microsoft.com/office/powerpoint/2010/main" val="221921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Suggestions for Speakers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62105" y="969878"/>
            <a:ext cx="837292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back-up slides </a:t>
            </a:r>
            <a:r>
              <a:rPr lang="en-US" dirty="0" smtClean="0"/>
              <a:t>so you are prepared for probing questions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/>
              <a:t> with a knowledgeable friend who can ask good questions</a:t>
            </a:r>
          </a:p>
          <a:p>
            <a:r>
              <a:rPr lang="en-US" dirty="0" smtClean="0"/>
              <a:t>If necessary, OK to say: “Let’s hold remaining questions for the end”</a:t>
            </a:r>
          </a:p>
          <a:p>
            <a:r>
              <a:rPr lang="en-US" dirty="0" smtClean="0"/>
              <a:t>OK to say: I don’t know, let me get back to you</a:t>
            </a:r>
          </a:p>
          <a:p>
            <a:r>
              <a:rPr lang="en-US" dirty="0"/>
              <a:t>B</a:t>
            </a:r>
            <a:r>
              <a:rPr lang="en-US" dirty="0" smtClean="0"/>
              <a:t>e aware: big differences between audiences </a:t>
            </a:r>
          </a:p>
          <a:p>
            <a:pPr lvl="1"/>
            <a:r>
              <a:rPr lang="en-US" dirty="0" smtClean="0"/>
              <a:t>Some aggressive groups out there</a:t>
            </a:r>
          </a:p>
          <a:p>
            <a:pPr lvl="1"/>
            <a:r>
              <a:rPr lang="en-US" dirty="0" smtClean="0"/>
              <a:t>Don’t get upset… just defer to later…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</a:t>
            </a:r>
            <a:r>
              <a:rPr lang="en-US" b="1" i="1" dirty="0" smtClean="0"/>
              <a:t>you’re the speaker so you’re in charge</a:t>
            </a:r>
          </a:p>
        </p:txBody>
      </p:sp>
    </p:spTree>
    <p:extLst>
      <p:ext uri="{BB962C8B-B14F-4D97-AF65-F5344CB8AC3E}">
        <p14:creationId xmlns:p14="http://schemas.microsoft.com/office/powerpoint/2010/main" val="17270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1102290"/>
            <a:ext cx="829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Has everyone visited the course web site yet?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Plan to run your presentation from your own laptop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Monday: </a:t>
            </a:r>
            <a:r>
              <a:rPr lang="en-US" sz="2400" b="1" dirty="0" err="1" smtClean="0">
                <a:solidFill>
                  <a:srgbClr val="000000"/>
                </a:solidFill>
              </a:rPr>
              <a:t>Rakesh</a:t>
            </a:r>
            <a:r>
              <a:rPr lang="en-US" sz="2400" b="1" dirty="0" smtClean="0">
                <a:solidFill>
                  <a:srgbClr val="000000"/>
                </a:solidFill>
              </a:rPr>
              <a:t> Kumar</a:t>
            </a:r>
          </a:p>
          <a:p>
            <a:pPr marL="2857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Wednesday: </a:t>
            </a:r>
          </a:p>
          <a:p>
            <a:pPr marL="742950" lvl="2" indent="-285750">
              <a:spcAft>
                <a:spcPts val="1200"/>
              </a:spcAft>
              <a:buFont typeface="Arial"/>
              <a:buChar char="•"/>
            </a:pPr>
            <a:r>
              <a:rPr lang="en-US" altLang="ja-JP" sz="2400" b="1" dirty="0" err="1" smtClean="0">
                <a:solidFill>
                  <a:srgbClr val="000000"/>
                </a:solidFill>
              </a:rPr>
              <a:t>Wenchuan</a:t>
            </a:r>
            <a:endParaRPr lang="en-US" altLang="ja-JP" sz="2400" b="1" dirty="0">
              <a:solidFill>
                <a:srgbClr val="000000"/>
              </a:solidFill>
            </a:endParaRPr>
          </a:p>
          <a:p>
            <a:pPr marL="742950" lvl="2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1 more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Friday:  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</a:rPr>
              <a:t>Edan</a:t>
            </a:r>
            <a:r>
              <a:rPr lang="en-US" sz="2400" b="1" dirty="0" smtClean="0">
                <a:solidFill>
                  <a:srgbClr val="000000"/>
                </a:solidFill>
              </a:rPr>
              <a:t> (introduced by Adina)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b="1" smtClean="0">
                <a:solidFill>
                  <a:srgbClr val="000000"/>
                </a:solidFill>
              </a:rPr>
              <a:t>2 </a:t>
            </a:r>
            <a:r>
              <a:rPr lang="en-US" sz="2400" b="1" smtClean="0">
                <a:solidFill>
                  <a:srgbClr val="000000"/>
                </a:solidFill>
              </a:rPr>
              <a:t>more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Course Details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23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rgbClr val="000090"/>
                </a:solidFill>
              </a:rPr>
              <a:t>Today’s Word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1" y="1102290"/>
            <a:ext cx="829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SURMISE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Verb – to suppose that something is true without having evidence to confirm it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Noun – a supposition that something may be true, even though there is no evidence to confirm it</a:t>
            </a:r>
          </a:p>
          <a:p>
            <a:pPr lvl="1">
              <a:spcAft>
                <a:spcPts val="1200"/>
              </a:spcAft>
            </a:pPr>
            <a:endParaRPr 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6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1102290"/>
            <a:ext cx="829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008000"/>
                </a:solidFill>
              </a:rPr>
              <a:t>Two possible mistakes: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Know Your Audience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986" y="1827767"/>
            <a:ext cx="2973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You talk below the level of the audience </a:t>
            </a:r>
            <a:r>
              <a:rPr kumimoji="1"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ja-JP" sz="2400" dirty="0" smtClean="0"/>
              <a:t>they are bored </a:t>
            </a:r>
            <a:endParaRPr kumimoji="1" lang="ja-JP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6151" y="1827767"/>
            <a:ext cx="2973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You talk above the level of the audience </a:t>
            </a:r>
            <a:r>
              <a:rPr kumimoji="1"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ja-JP" sz="2400" dirty="0" smtClean="0"/>
              <a:t>they are lost </a:t>
            </a:r>
            <a:endParaRPr kumimoji="1" lang="ja-JP" altLang="en-US" sz="2400" dirty="0"/>
          </a:p>
        </p:txBody>
      </p:sp>
      <p:sp>
        <p:nvSpPr>
          <p:cNvPr id="7" name="Left-Up Arrow 6"/>
          <p:cNvSpPr/>
          <p:nvPr/>
        </p:nvSpPr>
        <p:spPr>
          <a:xfrm rot="2665358">
            <a:off x="3671366" y="2647428"/>
            <a:ext cx="2111810" cy="1938770"/>
          </a:xfrm>
          <a:prstGeom prst="leftUpArrow">
            <a:avLst>
              <a:gd name="adj1" fmla="val 7138"/>
              <a:gd name="adj2" fmla="val 10843"/>
              <a:gd name="adj3" fmla="val 1636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04761" y="4768019"/>
            <a:ext cx="3881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5">
                    <a:lumMod val="75000"/>
                  </a:schemeClr>
                </a:solidFill>
              </a:rPr>
              <a:t>Which is more common?</a:t>
            </a:r>
            <a:endParaRPr kumimoji="1" lang="ja-JP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5792" y="5515792"/>
            <a:ext cx="72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Aim for 1-2 steps below what you think your audience is</a:t>
            </a:r>
            <a:endParaRPr kumimoji="1" lang="ja-JP" altLang="en-US" sz="2400" dirty="0"/>
          </a:p>
        </p:txBody>
      </p:sp>
      <p:sp>
        <p:nvSpPr>
          <p:cNvPr id="15" name="Donut 14"/>
          <p:cNvSpPr/>
          <p:nvPr/>
        </p:nvSpPr>
        <p:spPr>
          <a:xfrm>
            <a:off x="4600073" y="1207288"/>
            <a:ext cx="3940787" cy="2277858"/>
          </a:xfrm>
          <a:prstGeom prst="donut">
            <a:avLst>
              <a:gd name="adj" fmla="val 65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7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1102290"/>
            <a:ext cx="829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It doesn’t occur to the speaker that the audience doesn’t know what she/he knows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3-year old sees toy hidden while 2</a:t>
            </a:r>
            <a:r>
              <a:rPr lang="en-US" sz="2400" baseline="30000" dirty="0" smtClean="0">
                <a:solidFill>
                  <a:srgbClr val="000000"/>
                </a:solidFill>
              </a:rPr>
              <a:t>nd</a:t>
            </a:r>
            <a:r>
              <a:rPr lang="en-US" sz="2400" dirty="0" smtClean="0">
                <a:solidFill>
                  <a:srgbClr val="000000"/>
                </a:solidFill>
              </a:rPr>
              <a:t> child is out of room: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thinks other child will look for it in its actual location rather than where she/he last saw it!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We think this way too!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The Curse of Knowledge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The Curse of Knowledge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  <p:pic>
        <p:nvPicPr>
          <p:cNvPr id="2" name="Picture 1" descr="Screen Shot 2017-04-04 at 3.5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" y="839323"/>
            <a:ext cx="7226927" cy="5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1102290"/>
            <a:ext cx="73486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Not the screen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</a:t>
            </a:r>
            <a:r>
              <a:rPr lang="en-US" sz="2800" dirty="0" smtClean="0">
                <a:solidFill>
                  <a:srgbClr val="000000"/>
                </a:solidFill>
              </a:rPr>
              <a:t>ook briefly at the screen when you need to point to something on it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Face the Audience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11" y="928506"/>
            <a:ext cx="7348604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Use the pointer to point directly at the item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Don’t circle around with it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Use a microphone if available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Check the distance from mouth (ask audience if they can hear)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Common mistakes: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Using the microphone as a pointer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Moving the microphone closer and farther away from your mouth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Turning your head to look at the screen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540860" y="630972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69D12-E5A0-B542-9578-3620C282BA66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-17793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</a:rPr>
              <a:t>Pointers &amp; Microphones</a:t>
            </a:r>
            <a:endParaRPr kumimoji="1" lang="ja-JP" alt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6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Handling Questions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5423"/>
            <a:ext cx="8422646" cy="504029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What to do when:</a:t>
            </a:r>
          </a:p>
          <a:p>
            <a:pPr lvl="1"/>
            <a:r>
              <a:rPr lang="en-US" sz="2000" dirty="0" smtClean="0"/>
              <a:t>the question is irrelevant?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here’s just too many questions?</a:t>
            </a:r>
          </a:p>
          <a:p>
            <a:pPr lvl="1"/>
            <a:r>
              <a:rPr lang="en-US" sz="2000" dirty="0" smtClean="0"/>
              <a:t>you don’t know the answer?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Basic responses to these:</a:t>
            </a:r>
          </a:p>
          <a:p>
            <a:pPr lvl="1"/>
            <a:r>
              <a:rPr lang="en-US" sz="2000" dirty="0" smtClean="0"/>
              <a:t>Great question!  Let’s discuss that after the talk</a:t>
            </a:r>
          </a:p>
          <a:p>
            <a:pPr lvl="1"/>
            <a:r>
              <a:rPr lang="en-US" altLang="ja-JP" sz="2000" dirty="0"/>
              <a:t>Let’s hold remaining questions for the </a:t>
            </a:r>
            <a:r>
              <a:rPr lang="en-US" altLang="ja-JP" sz="2000" dirty="0" smtClean="0"/>
              <a:t>end</a:t>
            </a:r>
            <a:endParaRPr lang="en-US" sz="2000" dirty="0" smtClean="0"/>
          </a:p>
          <a:p>
            <a:pPr lvl="1"/>
            <a:r>
              <a:rPr lang="en-US" sz="2000" dirty="0" smtClean="0"/>
              <a:t>I need to think about that and I’ll get back to you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I’ve been paying a lot of attention to the pattern of questions &amp; interruptions in recent years</a:t>
            </a:r>
          </a:p>
          <a:p>
            <a:r>
              <a:rPr lang="en-US" sz="2400" dirty="0" smtClean="0"/>
              <a:t>Speakers may need to limit questions</a:t>
            </a:r>
          </a:p>
          <a:p>
            <a:pPr lvl="1"/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Research on Interruptions in Conversation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422646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contexts studied:</a:t>
            </a:r>
          </a:p>
          <a:p>
            <a:pPr lvl="1"/>
            <a:r>
              <a:rPr lang="en-US" dirty="0" smtClean="0"/>
              <a:t>Groups with different gender composition, status</a:t>
            </a:r>
          </a:p>
          <a:p>
            <a:pPr lvl="1"/>
            <a:r>
              <a:rPr lang="en-US" dirty="0" smtClean="0"/>
              <a:t>Corporations, press briefings, Supreme Court oral arguments, doctor-patient, fictional TV, …</a:t>
            </a:r>
          </a:p>
          <a:p>
            <a:r>
              <a:rPr lang="en-US" altLang="ja-JP" dirty="0"/>
              <a:t>Interruptions indicate power &amp; dominance</a:t>
            </a:r>
          </a:p>
          <a:p>
            <a:r>
              <a:rPr lang="en-US" altLang="ja-JP" dirty="0"/>
              <a:t>Gender and status effects</a:t>
            </a:r>
          </a:p>
          <a:p>
            <a:pPr lvl="1"/>
            <a:r>
              <a:rPr lang="en-US" altLang="ja-JP" dirty="0"/>
              <a:t>Men &amp; high status people interrupt more often</a:t>
            </a:r>
          </a:p>
          <a:p>
            <a:pPr lvl="1"/>
            <a:r>
              <a:rPr lang="en-US" altLang="ja-JP" dirty="0"/>
              <a:t>However, depends on the situation…. many effects:</a:t>
            </a:r>
          </a:p>
          <a:p>
            <a:pPr lvl="2"/>
            <a:r>
              <a:rPr lang="en-US" altLang="ja-JP" sz="2800" dirty="0"/>
              <a:t>Group composition matters</a:t>
            </a:r>
          </a:p>
          <a:p>
            <a:pPr lvl="2"/>
            <a:r>
              <a:rPr lang="en-US" altLang="ja-JP" sz="2800" dirty="0"/>
              <a:t>Supportive vs. non-supportive interruptions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39164</TotalTime>
  <Words>1370</Words>
  <Application>Microsoft Macintosh PowerPoint</Application>
  <PresentationFormat>On-screen Show (4:3)</PresentationFormat>
  <Paragraphs>286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Handling Questions + Some Other Stuff  ENG 100E  Pamela Cosman</vt:lpstr>
      <vt:lpstr>Know Your Audience</vt:lpstr>
      <vt:lpstr>Know Your Audience</vt:lpstr>
      <vt:lpstr>The Curse of Knowledge</vt:lpstr>
      <vt:lpstr>The Curse of Knowledge</vt:lpstr>
      <vt:lpstr>Face the Audience</vt:lpstr>
      <vt:lpstr>Pointers &amp; Microphones</vt:lpstr>
      <vt:lpstr>Handling Questions</vt:lpstr>
      <vt:lpstr>Research on Interruptions in Conversation</vt:lpstr>
      <vt:lpstr>Operational Definitions of Interruptions</vt:lpstr>
      <vt:lpstr>PowerPoint Presentation</vt:lpstr>
      <vt:lpstr>Data Set: Video recordings of job talks</vt:lpstr>
      <vt:lpstr>Sample Data</vt:lpstr>
      <vt:lpstr>PowerPoint Presentation</vt:lpstr>
      <vt:lpstr>Results</vt:lpstr>
      <vt:lpstr>Results &amp; Data Analysis</vt:lpstr>
      <vt:lpstr>Results</vt:lpstr>
      <vt:lpstr>Comments</vt:lpstr>
      <vt:lpstr>Number of Questions vs. Length of Talk</vt:lpstr>
      <vt:lpstr>Suggestion I make to Departments</vt:lpstr>
      <vt:lpstr>Suggestions for Speakers</vt:lpstr>
      <vt:lpstr>Course Details</vt:lpstr>
      <vt:lpstr>Today’s Word</vt:lpstr>
    </vt:vector>
  </TitlesOfParts>
  <Manager/>
  <Company>UCSD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Recruitment: Reducing Bias             </dc:title>
  <dc:subject/>
  <dc:creator>Pam Cosman</dc:creator>
  <cp:keywords/>
  <dc:description/>
  <cp:lastModifiedBy>Pamela Cosman</cp:lastModifiedBy>
  <cp:revision>260</cp:revision>
  <dcterms:created xsi:type="dcterms:W3CDTF">2014-09-16T23:11:00Z</dcterms:created>
  <dcterms:modified xsi:type="dcterms:W3CDTF">2017-04-08T19:35:38Z</dcterms:modified>
  <cp:category/>
</cp:coreProperties>
</file>